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26" d="100"/>
          <a:sy n="26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emf"/><Relationship Id="rId10" Type="http://schemas.openxmlformats.org/officeDocument/2006/relationships/image" Target="../media/image6.emf"/><Relationship Id="rId4" Type="http://schemas.openxmlformats.org/officeDocument/2006/relationships/image" Target="../media/image1.png"/><Relationship Id="rId9" Type="http://schemas.openxmlformats.org/officeDocument/2006/relationships/hyperlink" Target="mailto:daressalaam@unicef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2803763" cy="33385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7334" y="4528457"/>
            <a:ext cx="12513715" cy="2444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Adolescents bear a disproportionate new HIV infection burden </a:t>
            </a:r>
          </a:p>
          <a:p>
            <a:pPr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In Tanzania, about 93,000, 10-19 years adolescents are living with HIV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Access to adolescent-friendly health services is limited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Achieving optimal adherence, retention, and HIV viral suppression is a challenge. 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The cascade analysis aimed at understanding the magnitude and determinants of loss to follow up 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Conducted a 12 months retrospective cohort analysis of routine HIV data for the year 2018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3,145 adolescent (735) boys and (2,410) girls on ART were studied 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32 health facilities in 4 high HIV burden regions of Mbeya, Iringa, </a:t>
            </a:r>
            <a:r>
              <a:rPr lang="en-US" alt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Njombe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, and Songwe participated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571500" lvl="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lvl="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Older adolescents (age 15 -19 years) had a lower ART initiation rate (61%) compared to younger adolescents 10 – 14 years (85%).</a:t>
            </a:r>
          </a:p>
          <a:p>
            <a:pPr marL="571500" lvl="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lvl="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Only 39% of adolescent boys aged 15 – 19 years of newly identified HIV positive started ART.</a:t>
            </a:r>
          </a:p>
          <a:p>
            <a:pPr marL="571500" lvl="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lvl="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Viral load testing among adolescents eligible for HIV viral load (HVL) was low, ranging between 49% - 58%. 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056549" y="3495508"/>
            <a:ext cx="17806336" cy="56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Older adolescents had a lower rate of HVL testing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Older adolescents were 2.24 times more likely of becoming lost to follow-up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Adolescents on ART earlier than 7 days of diagnosis were more likely to be lost to follow up </a:t>
            </a: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There is higher risk of becoming lost to follow-up for clients on shorter period on ART compared to beyond 12 months.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5769" y="0"/>
            <a:ext cx="42803763" cy="201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600" b="1" dirty="0">
                <a:solidFill>
                  <a:schemeClr val="bg1"/>
                </a:solidFill>
                <a:latin typeface="Arial" panose="020B0604020202020204" pitchFamily="34" charset="0"/>
              </a:rPr>
              <a:t>Leaving no teen behind: Results from Tanzania's first clinical HIV cascade analysis for adolescents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5770" y="1665515"/>
            <a:ext cx="42147135" cy="157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</a:rPr>
              <a:t>J. George Ng'ariba</a:t>
            </a:r>
            <a:r>
              <a:rPr lang="en-US" altLang="en-US" sz="3600" baseline="30000" dirty="0">
                <a:latin typeface="Arial" panose="020B0604020202020204" pitchFamily="34" charset="0"/>
              </a:rPr>
              <a:t>1</a:t>
            </a:r>
            <a:r>
              <a:rPr lang="en-US" altLang="en-US" sz="3600" dirty="0">
                <a:latin typeface="Arial" panose="020B0604020202020204" pitchFamily="34" charset="0"/>
              </a:rPr>
              <a:t>, U. Gilbert</a:t>
            </a:r>
            <a:r>
              <a:rPr lang="en-US" altLang="en-US" sz="3600" baseline="30000" dirty="0">
                <a:latin typeface="Arial" panose="020B0604020202020204" pitchFamily="34" charset="0"/>
              </a:rPr>
              <a:t>1</a:t>
            </a:r>
            <a:r>
              <a:rPr lang="en-US" altLang="en-US" sz="3600" dirty="0">
                <a:latin typeface="Arial" panose="020B0604020202020204" pitchFamily="34" charset="0"/>
              </a:rPr>
              <a:t>, H. Khalfani</a:t>
            </a:r>
            <a:r>
              <a:rPr lang="en-US" altLang="en-US" sz="3600" baseline="30000" dirty="0">
                <a:latin typeface="Arial" panose="020B0604020202020204" pitchFamily="34" charset="0"/>
              </a:rPr>
              <a:t>1</a:t>
            </a:r>
            <a:r>
              <a:rPr lang="en-US" altLang="en-US" sz="3600" dirty="0">
                <a:latin typeface="Arial" panose="020B0604020202020204" pitchFamily="34" charset="0"/>
              </a:rPr>
              <a:t>, M. Rutaihwa</a:t>
            </a:r>
            <a:r>
              <a:rPr lang="en-US" altLang="en-US" sz="3600" baseline="30000" dirty="0">
                <a:latin typeface="Arial" panose="020B0604020202020204" pitchFamily="34" charset="0"/>
              </a:rPr>
              <a:t>2</a:t>
            </a:r>
            <a:r>
              <a:rPr lang="en-US" altLang="en-US" sz="3600" dirty="0">
                <a:latin typeface="Arial" panose="020B0604020202020204" pitchFamily="34" charset="0"/>
              </a:rPr>
              <a:t>, A. Rwebembera</a:t>
            </a:r>
            <a:r>
              <a:rPr lang="en-US" altLang="en-US" sz="3600" baseline="30000" dirty="0">
                <a:latin typeface="Arial" panose="020B0604020202020204" pitchFamily="34" charset="0"/>
              </a:rPr>
              <a:t>2</a:t>
            </a:r>
            <a:r>
              <a:rPr lang="en-US" altLang="en-US" sz="3600" dirty="0">
                <a:latin typeface="Arial" panose="020B0604020202020204" pitchFamily="34" charset="0"/>
              </a:rPr>
              <a:t>, J. Kahemele</a:t>
            </a:r>
            <a:r>
              <a:rPr lang="en-US" altLang="en-US" sz="3600" baseline="30000" dirty="0">
                <a:latin typeface="Arial" panose="020B0604020202020204" pitchFamily="34" charset="0"/>
              </a:rPr>
              <a:t>3</a:t>
            </a: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latin typeface="Arial" panose="020B0604020202020204" pitchFamily="34" charset="0"/>
              </a:rPr>
              <a:t>1-UNICEF, Dar es Salaam, Tanzania, United Republic of, 2-Ministry of Health Community Development Gender Elderly and Children, NACP, Dodoma, Tanzania, United Republic of, 3-Maryland Global Initiatives Tanzania, HIV, Dar es Salaam, Tanzania</a:t>
            </a: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0" y="28863607"/>
            <a:ext cx="42803763" cy="14116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316374" y="10549178"/>
            <a:ext cx="15476407" cy="742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28782" y="13615001"/>
            <a:ext cx="10988331" cy="1048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marL="571500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Implement differentiated age group specific (client centered) interventions</a:t>
            </a:r>
          </a:p>
          <a:p>
            <a:pPr marL="571500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Invest in peer and community-based support programs to facilitate engagement and tracking of adolescents missing appointments or loss to follow up</a:t>
            </a:r>
          </a:p>
          <a:p>
            <a:pPr marL="571500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Improve the quality of care (including counseling) at facility level to address stigma</a:t>
            </a:r>
          </a:p>
          <a:p>
            <a:pPr marL="571500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Improve routine data analysis (including cascade analysis) and utilization for timely course correction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471356-8A0D-4537-B50F-371379C7D5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6"/>
          <a:stretch/>
        </p:blipFill>
        <p:spPr bwMode="auto">
          <a:xfrm>
            <a:off x="14357918" y="20770213"/>
            <a:ext cx="15885079" cy="8202454"/>
          </a:xfrm>
          <a:prstGeom prst="rect">
            <a:avLst/>
          </a:prstGeom>
          <a:noFill/>
          <a:ln>
            <a:noFill/>
          </a:ln>
        </p:spPr>
      </p:pic>
      <p:sp>
        <p:nvSpPr>
          <p:cNvPr id="2056" name="Rectangle 2055">
            <a:extLst>
              <a:ext uri="{FF2B5EF4-FFF2-40B4-BE49-F238E27FC236}">
                <a16:creationId xmlns:a16="http://schemas.microsoft.com/office/drawing/2014/main" id="{6F22BFB2-93BF-4B87-88A9-2DEBD21C6E74}"/>
              </a:ext>
            </a:extLst>
          </p:cNvPr>
          <p:cNvSpPr/>
          <p:nvPr/>
        </p:nvSpPr>
        <p:spPr>
          <a:xfrm>
            <a:off x="15693738" y="20020901"/>
            <a:ext cx="14694536" cy="65941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Figure 2: Adolescents' retention by age</a:t>
            </a:r>
          </a:p>
        </p:txBody>
      </p:sp>
      <p:sp>
        <p:nvSpPr>
          <p:cNvPr id="2060" name="Arrow: Pentagon 2059">
            <a:extLst>
              <a:ext uri="{FF2B5EF4-FFF2-40B4-BE49-F238E27FC236}">
                <a16:creationId xmlns:a16="http://schemas.microsoft.com/office/drawing/2014/main" id="{903541AE-242F-4474-A3BB-3AE39D9909F3}"/>
              </a:ext>
            </a:extLst>
          </p:cNvPr>
          <p:cNvSpPr/>
          <p:nvPr/>
        </p:nvSpPr>
        <p:spPr>
          <a:xfrm>
            <a:off x="380858" y="3809696"/>
            <a:ext cx="7195647" cy="108725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Background</a:t>
            </a:r>
          </a:p>
        </p:txBody>
      </p:sp>
      <p:sp>
        <p:nvSpPr>
          <p:cNvPr id="2061" name="Arrow: Pentagon 2060">
            <a:extLst>
              <a:ext uri="{FF2B5EF4-FFF2-40B4-BE49-F238E27FC236}">
                <a16:creationId xmlns:a16="http://schemas.microsoft.com/office/drawing/2014/main" id="{DFC599B8-3CC1-4F27-8034-E54F2C85A3E3}"/>
              </a:ext>
            </a:extLst>
          </p:cNvPr>
          <p:cNvSpPr/>
          <p:nvPr/>
        </p:nvSpPr>
        <p:spPr>
          <a:xfrm>
            <a:off x="275769" y="14224021"/>
            <a:ext cx="7195647" cy="109783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Methods</a:t>
            </a:r>
          </a:p>
        </p:txBody>
      </p:sp>
      <p:sp>
        <p:nvSpPr>
          <p:cNvPr id="2062" name="Arrow: Pentagon 2061">
            <a:extLst>
              <a:ext uri="{FF2B5EF4-FFF2-40B4-BE49-F238E27FC236}">
                <a16:creationId xmlns:a16="http://schemas.microsoft.com/office/drawing/2014/main" id="{BB19906E-AE54-4197-888B-569E39011135}"/>
              </a:ext>
            </a:extLst>
          </p:cNvPr>
          <p:cNvSpPr/>
          <p:nvPr/>
        </p:nvSpPr>
        <p:spPr>
          <a:xfrm>
            <a:off x="275769" y="21014542"/>
            <a:ext cx="7195647" cy="109783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Results</a:t>
            </a:r>
          </a:p>
        </p:txBody>
      </p:sp>
      <p:sp>
        <p:nvSpPr>
          <p:cNvPr id="2063" name="Arrow: Pentagon 2062">
            <a:extLst>
              <a:ext uri="{FF2B5EF4-FFF2-40B4-BE49-F238E27FC236}">
                <a16:creationId xmlns:a16="http://schemas.microsoft.com/office/drawing/2014/main" id="{189156F3-5AE3-4B81-8A1C-E25EA7C79294}"/>
              </a:ext>
            </a:extLst>
          </p:cNvPr>
          <p:cNvSpPr/>
          <p:nvPr/>
        </p:nvSpPr>
        <p:spPr>
          <a:xfrm>
            <a:off x="31104953" y="3824399"/>
            <a:ext cx="7165558" cy="114355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Discussion</a:t>
            </a:r>
          </a:p>
        </p:txBody>
      </p:sp>
      <p:sp>
        <p:nvSpPr>
          <p:cNvPr id="2064" name="Arrow: Pentagon 2063">
            <a:extLst>
              <a:ext uri="{FF2B5EF4-FFF2-40B4-BE49-F238E27FC236}">
                <a16:creationId xmlns:a16="http://schemas.microsoft.com/office/drawing/2014/main" id="{6F12287E-26AA-485E-93F2-186C683B70AF}"/>
              </a:ext>
            </a:extLst>
          </p:cNvPr>
          <p:cNvSpPr/>
          <p:nvPr/>
        </p:nvSpPr>
        <p:spPr>
          <a:xfrm>
            <a:off x="30890992" y="12233232"/>
            <a:ext cx="7165558" cy="114355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Recommendations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4BA19B-19ED-4492-B828-66F60D93D2BA}"/>
              </a:ext>
            </a:extLst>
          </p:cNvPr>
          <p:cNvGrpSpPr/>
          <p:nvPr/>
        </p:nvGrpSpPr>
        <p:grpSpPr>
          <a:xfrm>
            <a:off x="31243755" y="26637554"/>
            <a:ext cx="11073358" cy="2126521"/>
            <a:chOff x="30087835" y="26725879"/>
            <a:chExt cx="11073358" cy="2126521"/>
          </a:xfrm>
        </p:grpSpPr>
        <p:pic>
          <p:nvPicPr>
            <p:cNvPr id="2068" name="Picture 2067">
              <a:extLst>
                <a:ext uri="{FF2B5EF4-FFF2-40B4-BE49-F238E27FC236}">
                  <a16:creationId xmlns:a16="http://schemas.microsoft.com/office/drawing/2014/main" id="{79C2DF09-B8E1-4455-A9DC-739D62A10376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79" b="6353"/>
            <a:stretch/>
          </p:blipFill>
          <p:spPr bwMode="auto">
            <a:xfrm>
              <a:off x="30087835" y="26725879"/>
              <a:ext cx="4450533" cy="2112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5" name="Picture 1027" descr="CDC Jamaica Country Profile 2019 | U.S. Embassy in Jamaica">
              <a:extLst>
                <a:ext uri="{FF2B5EF4-FFF2-40B4-BE49-F238E27FC236}">
                  <a16:creationId xmlns:a16="http://schemas.microsoft.com/office/drawing/2014/main" id="{63BA66CC-B462-4827-A99D-508AD9337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3692" y="26821630"/>
              <a:ext cx="2715025" cy="199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069">
              <a:extLst>
                <a:ext uri="{FF2B5EF4-FFF2-40B4-BE49-F238E27FC236}">
                  <a16:creationId xmlns:a16="http://schemas.microsoft.com/office/drawing/2014/main" id="{80016069-ADAA-4BB1-AF9E-7368CF021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183174" y="26860189"/>
              <a:ext cx="1978019" cy="199221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60561B-01D6-497C-9FEB-E09D9C65C123}"/>
              </a:ext>
            </a:extLst>
          </p:cNvPr>
          <p:cNvSpPr txBox="1"/>
          <p:nvPr/>
        </p:nvSpPr>
        <p:spPr>
          <a:xfrm>
            <a:off x="32563560" y="24351639"/>
            <a:ext cx="5783077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Email contact: </a:t>
            </a:r>
            <a:r>
              <a:rPr lang="en-US" sz="40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daressalaam@unicef.org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37CE1-6116-440E-854F-C19E325B66A1}"/>
              </a:ext>
            </a:extLst>
          </p:cNvPr>
          <p:cNvSpPr/>
          <p:nvPr/>
        </p:nvSpPr>
        <p:spPr>
          <a:xfrm>
            <a:off x="31364778" y="5345261"/>
            <a:ext cx="109523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The friendly programs and early adolescents' engagement are critical to achieving success.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Evidence from the Malawi Teen Club programs and the Zimbabwe Community Adolescent Treatment Supporters (CATS) have shown better adherence and retention for the participating clients</a:t>
            </a:r>
            <a:endParaRPr lang="en-US" sz="40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3C00CF-F398-4879-ADA7-8F86EDA1CBDC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2858" r="1664" b="3996"/>
          <a:stretch/>
        </p:blipFill>
        <p:spPr bwMode="auto">
          <a:xfrm>
            <a:off x="14308938" y="10806230"/>
            <a:ext cx="15476407" cy="888446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C5452AA-6022-43C2-9CB9-F2D781B38B27}"/>
              </a:ext>
            </a:extLst>
          </p:cNvPr>
          <p:cNvSpPr/>
          <p:nvPr/>
        </p:nvSpPr>
        <p:spPr>
          <a:xfrm>
            <a:off x="15582048" y="9236368"/>
            <a:ext cx="14476361" cy="128502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Figure 1: Retention probability by ART initiation time for adolescents who started ART in 2018 by the timing of ART initiation</a:t>
            </a:r>
          </a:p>
        </p:txBody>
      </p:sp>
      <p:pic>
        <p:nvPicPr>
          <p:cNvPr id="18" name="Cascade analysis">
            <a:hlinkClick r:id="" action="ppaction://media"/>
            <a:extLst>
              <a:ext uri="{FF2B5EF4-FFF2-40B4-BE49-F238E27FC236}">
                <a16:creationId xmlns:a16="http://schemas.microsoft.com/office/drawing/2014/main" id="{C57A5578-60F5-4609-A704-D20E8D1342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0" end="1.1392762176E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 flipV="1">
            <a:off x="19602157" y="28452354"/>
            <a:ext cx="2343171" cy="234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1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481</Words>
  <Application>Microsoft Office PowerPoint</Application>
  <PresentationFormat>Benutzerdefiniert</PresentationFormat>
  <Paragraphs>55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Alexander Leb</cp:lastModifiedBy>
  <cp:revision>58</cp:revision>
  <dcterms:created xsi:type="dcterms:W3CDTF">2016-06-23T11:49:10Z</dcterms:created>
  <dcterms:modified xsi:type="dcterms:W3CDTF">2020-07-01T07:47:38Z</dcterms:modified>
</cp:coreProperties>
</file>